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84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4732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2627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0196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77137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9207447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301007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9230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5026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331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088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6BAAF1-B5AF-46A8-91BE-822DA35CA062}" type="datetimeFigureOut">
              <a:rPr lang="en-HK" smtClean="0"/>
              <a:t>10/2/2020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29DDF2B-3B63-49F8-857B-E1F940512080}" type="slidenum">
              <a:rPr lang="en-HK" smtClean="0"/>
              <a:t>‹#›</a:t>
            </a:fld>
            <a:endParaRPr lang="en-HK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6230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mer.org.hk/ws_chi/news/specials/2020/bleach-usag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Euua9utmK22-dvf1Vc8EZ6eKaGpIVfzROzCTM6Y1Omw/edit?usp=shar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inisite.proj.hkedcity.net/chemtech/cht/volumetric_analysis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DFD76A-2EE9-4B11-8C91-E5D403C54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0765" y="2463800"/>
            <a:ext cx="4555067" cy="1689630"/>
          </a:xfrm>
        </p:spPr>
        <p:txBody>
          <a:bodyPr>
            <a:normAutofit fontScale="90000"/>
          </a:bodyPr>
          <a:lstStyle/>
          <a:p>
            <a:r>
              <a:rPr lang="zh-TW" altLang="en-US" sz="4400" dirty="0"/>
              <a:t>與防疫相關</a:t>
            </a:r>
            <a:r>
              <a:rPr lang="zh-TW" altLang="en-US" sz="4400" dirty="0" smtClean="0"/>
              <a:t>的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en-US" sz="4400" dirty="0" smtClean="0"/>
              <a:t>化</a:t>
            </a:r>
            <a:r>
              <a:rPr lang="zh-TW" altLang="en-US" sz="4400" dirty="0"/>
              <a:t>學科學習活動</a:t>
            </a:r>
            <a:r>
              <a:rPr lang="en-HK" sz="4400" dirty="0"/>
              <a:t/>
            </a:r>
            <a:br>
              <a:rPr lang="en-HK" sz="4400" dirty="0"/>
            </a:br>
            <a:endParaRPr lang="en-HK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3424E24-EC3D-45D6-BD11-82477D681F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K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5456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7886700" cy="1150407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探究二：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漂白</a:t>
            </a:r>
            <a:r>
              <a:rPr lang="zh-TW" altLang="en-US" sz="3200" dirty="0"/>
              <a:t>劑</a:t>
            </a:r>
            <a:r>
              <a:rPr lang="zh-TW" altLang="en-US" sz="3200" dirty="0" smtClean="0"/>
              <a:t>需要</a:t>
            </a:r>
            <a:r>
              <a:rPr lang="zh-TW" altLang="en-US" sz="3200" dirty="0"/>
              <a:t>多久才會變質？</a:t>
            </a:r>
            <a:endParaRPr lang="en-US" altLang="zh-TW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7745" y="1463040"/>
            <a:ext cx="7886700" cy="5070764"/>
          </a:xfrm>
        </p:spPr>
        <p:txBody>
          <a:bodyPr>
            <a:normAutofit/>
          </a:bodyPr>
          <a:lstStyle/>
          <a:p>
            <a:r>
              <a:rPr lang="zh-TW" altLang="en-US" dirty="0"/>
              <a:t>以下是「漂白水必讀</a:t>
            </a:r>
            <a:r>
              <a:rPr lang="en-US" altLang="zh-TW" dirty="0"/>
              <a:t>10</a:t>
            </a:r>
            <a:r>
              <a:rPr lang="zh-TW" altLang="en-US" dirty="0"/>
              <a:t>招」的一段節錄：</a:t>
            </a:r>
            <a:endParaRPr lang="en-HK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b="1" dirty="0" smtClean="0"/>
              <a:t>學生活動：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dirty="0" smtClean="0"/>
              <a:t>設計並進行實驗，以證明漂白劑中次氯酸鈉隨時間分解。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考慮問題：</a:t>
            </a:r>
            <a:endParaRPr lang="zh-TW" altLang="en-US" dirty="0"/>
          </a:p>
          <a:p>
            <a:pPr marL="0" indent="0">
              <a:buNone/>
            </a:pPr>
            <a:r>
              <a:rPr lang="en-US" altLang="zh-TW" dirty="0" smtClean="0"/>
              <a:t>A)	</a:t>
            </a:r>
            <a:r>
              <a:rPr lang="zh-TW" altLang="en-US" dirty="0" smtClean="0"/>
              <a:t>怎樣監</a:t>
            </a:r>
            <a:r>
              <a:rPr lang="zh-TW" altLang="en-US" dirty="0"/>
              <a:t>測</a:t>
            </a:r>
            <a:r>
              <a:rPr lang="zh-TW" altLang="en-US" dirty="0" smtClean="0"/>
              <a:t>漂白劑</a:t>
            </a:r>
            <a:r>
              <a:rPr lang="zh-TW" altLang="en-US" dirty="0"/>
              <a:t>有效</a:t>
            </a:r>
            <a:r>
              <a:rPr lang="zh-TW" altLang="en-US" dirty="0" smtClean="0"/>
              <a:t>成分的</a:t>
            </a:r>
            <a:r>
              <a:rPr lang="zh-TW" altLang="en-US" dirty="0" smtClean="0"/>
              <a:t>濃度</a:t>
            </a:r>
            <a:r>
              <a:rPr lang="zh-TW" altLang="en-US" dirty="0"/>
              <a:t>隨時間</a:t>
            </a:r>
            <a:r>
              <a:rPr lang="zh-TW" altLang="en-US" dirty="0" smtClean="0"/>
              <a:t>的</a:t>
            </a:r>
            <a:r>
              <a:rPr lang="zh-TW" altLang="en-US" dirty="0"/>
              <a:t>改變？</a:t>
            </a:r>
          </a:p>
          <a:p>
            <a:pPr marL="627063" indent="-627063">
              <a:buNone/>
            </a:pPr>
            <a:r>
              <a:rPr lang="en-US" altLang="zh-TW" dirty="0" smtClean="0"/>
              <a:t>B)		</a:t>
            </a:r>
            <a:r>
              <a:rPr lang="zh-TW" altLang="en-US" dirty="0" smtClean="0"/>
              <a:t>不同的環境因素</a:t>
            </a:r>
            <a:r>
              <a:rPr lang="zh-TW" altLang="en-US" dirty="0"/>
              <a:t>（</a:t>
            </a:r>
            <a:r>
              <a:rPr lang="zh-TW" altLang="en-US" dirty="0" smtClean="0"/>
              <a:t>例如</a:t>
            </a:r>
            <a:r>
              <a:rPr lang="zh-TW" altLang="en-US" dirty="0"/>
              <a:t>陽光、</a:t>
            </a:r>
            <a:r>
              <a:rPr lang="zh-TW" altLang="en-US" dirty="0" smtClean="0"/>
              <a:t>溫度</a:t>
            </a:r>
            <a:r>
              <a:rPr lang="zh-TW" altLang="en-US" dirty="0"/>
              <a:t>）</a:t>
            </a:r>
            <a:r>
              <a:rPr lang="zh-TW" altLang="en-US" dirty="0" smtClean="0"/>
              <a:t>會否對漂白劑濃度變化產生影響</a:t>
            </a:r>
            <a:r>
              <a:rPr lang="zh-TW" altLang="en-US" dirty="0"/>
              <a:t>？</a:t>
            </a: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772583" y="2056603"/>
            <a:ext cx="7886700" cy="14847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dirty="0">
                <a:solidFill>
                  <a:schemeClr val="tx1"/>
                </a:solidFill>
              </a:rPr>
              <a:t>8: </a:t>
            </a:r>
            <a:r>
              <a:rPr lang="zh-TW" altLang="en-US" sz="2400" dirty="0">
                <a:solidFill>
                  <a:schemeClr val="tx1"/>
                </a:solidFill>
              </a:rPr>
              <a:t>預先開定大量漂白水？</a:t>
            </a: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為</a:t>
            </a:r>
            <a:r>
              <a:rPr lang="zh-TW" altLang="en-US" sz="2400" dirty="0">
                <a:solidFill>
                  <a:schemeClr val="tx1"/>
                </a:solidFill>
              </a:rPr>
              <a:t>達致有效消毒，經稀釋的漂白水應該在準備後</a:t>
            </a:r>
            <a:r>
              <a:rPr lang="en-US" altLang="zh-TW" sz="2400" dirty="0" smtClean="0">
                <a:solidFill>
                  <a:schemeClr val="tx1"/>
                </a:solidFill>
              </a:rPr>
              <a:t>24</a:t>
            </a:r>
            <a:r>
              <a:rPr lang="zh-TW" altLang="en-US" sz="2400" dirty="0" smtClean="0">
                <a:solidFill>
                  <a:schemeClr val="tx1"/>
                </a:solidFill>
              </a:rPr>
              <a:t>小時</a:t>
            </a:r>
            <a:r>
              <a:rPr lang="zh-TW" altLang="en-US" sz="2400" dirty="0">
                <a:solidFill>
                  <a:schemeClr val="tx1"/>
                </a:solidFill>
              </a:rPr>
              <a:t>內使用。 因存放時間越長，次氯酸鈉分解量越多。</a:t>
            </a:r>
            <a:endParaRPr lang="en-US" altLang="zh-TW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10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5BFE45-5DF6-4A4B-A4E5-106976EE2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317" y="533400"/>
            <a:ext cx="7886700" cy="1007533"/>
          </a:xfrm>
        </p:spPr>
        <p:txBody>
          <a:bodyPr>
            <a:normAutofit/>
          </a:bodyPr>
          <a:lstStyle/>
          <a:p>
            <a:r>
              <a:rPr lang="zh-TW" altLang="en-US" sz="3400" dirty="0" smtClean="0"/>
              <a:t>教學建議（</a:t>
            </a:r>
            <a:r>
              <a:rPr lang="zh-TW" altLang="en-US" sz="3200" dirty="0" smtClean="0"/>
              <a:t>活動二）</a:t>
            </a:r>
            <a:endParaRPr lang="en-HK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49BFF-D043-4EA2-B467-112B0B4E9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317" y="1425039"/>
            <a:ext cx="7886700" cy="4845132"/>
          </a:xfrm>
        </p:spPr>
        <p:txBody>
          <a:bodyPr>
            <a:noAutofit/>
          </a:bodyPr>
          <a:lstStyle/>
          <a:p>
            <a:r>
              <a:rPr lang="zh-TW" altLang="en-US" sz="2400" dirty="0"/>
              <a:t>活動涉及多個課題：</a:t>
            </a:r>
            <a:endParaRPr lang="en-HK" altLang="zh-TW" sz="2400" dirty="0"/>
          </a:p>
          <a:p>
            <a:pPr marL="457200" lvl="1" indent="0">
              <a:buNone/>
            </a:pPr>
            <a:r>
              <a:rPr lang="zh-TW" altLang="en-US" sz="2400" dirty="0" smtClean="0"/>
              <a:t>課題</a:t>
            </a:r>
            <a:r>
              <a:rPr lang="zh-TW" altLang="en-US" sz="2400" dirty="0"/>
              <a:t>四  </a:t>
            </a:r>
            <a:r>
              <a:rPr lang="zh-TW" altLang="en-US" sz="2400" dirty="0" smtClean="0"/>
              <a:t>    酸</a:t>
            </a:r>
            <a:r>
              <a:rPr lang="zh-TW" altLang="en-US" sz="2400" dirty="0"/>
              <a:t>和鹽基</a:t>
            </a:r>
            <a:endParaRPr lang="en-HK" altLang="zh-TW" sz="2400" dirty="0"/>
          </a:p>
          <a:p>
            <a:pPr marL="457200" lvl="1" indent="0">
              <a:buNone/>
            </a:pPr>
            <a:r>
              <a:rPr lang="zh-TW" altLang="en-US" sz="2400" dirty="0"/>
              <a:t>課題七  </a:t>
            </a:r>
            <a:r>
              <a:rPr lang="zh-TW" altLang="en-US" sz="2400" dirty="0" smtClean="0"/>
              <a:t>    氧化</a:t>
            </a:r>
            <a:r>
              <a:rPr lang="zh-TW" altLang="en-US" sz="2400" dirty="0"/>
              <a:t>還原反應、化學電池和電解</a:t>
            </a:r>
            <a:endParaRPr lang="en-HK" altLang="zh-TW" sz="2400" dirty="0"/>
          </a:p>
          <a:p>
            <a:pPr marL="457200" lvl="1" indent="0">
              <a:buNone/>
            </a:pPr>
            <a:r>
              <a:rPr lang="zh-TW" altLang="en-US" sz="2400" dirty="0"/>
              <a:t>課題</a:t>
            </a:r>
            <a:r>
              <a:rPr lang="zh-TW" altLang="en-US" sz="2400" dirty="0" smtClean="0"/>
              <a:t>十</a:t>
            </a:r>
            <a:r>
              <a:rPr lang="zh-TW" altLang="en-US" sz="2400" dirty="0"/>
              <a:t>五</a:t>
            </a:r>
            <a:r>
              <a:rPr lang="en-US" altLang="zh-TW" sz="2400" dirty="0" smtClean="0"/>
              <a:t>  </a:t>
            </a:r>
            <a:r>
              <a:rPr lang="zh-TW" altLang="en-US" sz="2400" dirty="0" smtClean="0"/>
              <a:t>分析化學</a:t>
            </a:r>
            <a:endParaRPr lang="en-HK" altLang="zh-TW" sz="2400" dirty="0"/>
          </a:p>
          <a:p>
            <a:pPr marL="269875" lvl="1" indent="0">
              <a:spcBef>
                <a:spcPts val="1000"/>
              </a:spcBef>
              <a:buNone/>
            </a:pPr>
            <a:r>
              <a:rPr lang="zh-TW" altLang="en-US" sz="2400" dirty="0"/>
              <a:t>教師可因應不同年級學生的學習進度及已有的化學知識選擇及</a:t>
            </a:r>
            <a:r>
              <a:rPr lang="zh-TW" altLang="en-US" sz="2400" dirty="0" smtClean="0"/>
              <a:t>調</a:t>
            </a:r>
            <a:r>
              <a:rPr lang="zh-TW" altLang="en-US" sz="2400" dirty="0"/>
              <a:t>適</a:t>
            </a:r>
            <a:r>
              <a:rPr lang="zh-TW" altLang="en-US" sz="2400" dirty="0" smtClean="0"/>
              <a:t>所探究的範圍及相關實驗活動。</a:t>
            </a:r>
            <a:endParaRPr lang="en-US" altLang="zh-TW" sz="2400" dirty="0" smtClean="0"/>
          </a:p>
          <a:p>
            <a:pPr marL="269875" lvl="1" indent="0">
              <a:spcBef>
                <a:spcPts val="1000"/>
              </a:spcBef>
              <a:buNone/>
            </a:pPr>
            <a:endParaRPr lang="en-HK" altLang="zh-TW" sz="2400" dirty="0"/>
          </a:p>
          <a:p>
            <a:pPr marL="228600" lvl="1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由於</a:t>
            </a:r>
            <a:r>
              <a:rPr lang="zh-TW" altLang="en-US" sz="2400" dirty="0"/>
              <a:t>此實驗活動</a:t>
            </a:r>
            <a:r>
              <a:rPr lang="zh-TW" altLang="en-US" sz="2400" dirty="0" smtClean="0"/>
              <a:t>涉及</a:t>
            </a:r>
            <a:r>
              <a:rPr lang="zh-TW" altLang="en-US" sz="2400" dirty="0"/>
              <a:t>氧化還原滴</a:t>
            </a:r>
            <a:r>
              <a:rPr lang="zh-TW" altLang="en-US" sz="2400" dirty="0" smtClean="0"/>
              <a:t>定</a:t>
            </a:r>
            <a:r>
              <a:rPr lang="zh-TW" altLang="en-US" sz="2400" dirty="0"/>
              <a:t>的理論和技巧</a:t>
            </a:r>
            <a:r>
              <a:rPr lang="zh-TW" altLang="en-US" sz="2400" dirty="0" smtClean="0"/>
              <a:t>，學生</a:t>
            </a:r>
            <a:r>
              <a:rPr lang="zh-TW" altLang="en-US" sz="2400" dirty="0"/>
              <a:t>如未有掌握相關的知識</a:t>
            </a:r>
            <a:r>
              <a:rPr lang="zh-TW" altLang="en-US" sz="2400" dirty="0" smtClean="0"/>
              <a:t>，</a:t>
            </a:r>
            <a:r>
              <a:rPr lang="zh-TW" altLang="en-US" sz="2400" dirty="0"/>
              <a:t>教師可考慮在進行探究前為學生講解相關化學反應及原理。</a:t>
            </a:r>
            <a:endParaRPr lang="en-HK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28765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BC0FB2-2D39-4BBC-8BA9-71325DDA0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1829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簡介</a:t>
            </a:r>
            <a:endParaRPr lang="en-HK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DF522F-87E3-48B0-B7E3-4AE0CB7C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220"/>
            <a:ext cx="7886700" cy="4646743"/>
          </a:xfrm>
        </p:spPr>
        <p:txBody>
          <a:bodyPr/>
          <a:lstStyle/>
          <a:p>
            <a:r>
              <a:rPr lang="zh-TW" altLang="en-US" dirty="0"/>
              <a:t>在預防細菌及病毒傳播，漂白劑往往是家居消毒清潔的不二之選。對於修讀化學科的同學，現在是</a:t>
            </a:r>
            <a:r>
              <a:rPr lang="zh-TW" altLang="en-US" dirty="0" smtClean="0"/>
              <a:t>一個</a:t>
            </a:r>
            <a:r>
              <a:rPr lang="zh-TW" altLang="en-US" dirty="0"/>
              <a:t>合適的時機讓他們透過日常生活的例子及經驗，探討及學習與漂白劑相關的化學知識及技能，從而促進他們認識化學與社會的聯繫，並鼓勵他們好好運用所學到的化學知識和科學探究的思維及技巧，在日常生活中作出明智的判斷和決定。</a:t>
            </a:r>
            <a:endParaRPr lang="en-HK" altLang="zh-TW" dirty="0"/>
          </a:p>
          <a:p>
            <a:r>
              <a:rPr lang="zh-TW" altLang="en-US" dirty="0"/>
              <a:t>本資料</a:t>
            </a:r>
            <a:r>
              <a:rPr lang="zh-TW" altLang="en-US" dirty="0" smtClean="0"/>
              <a:t>包括兩個學習活動：</a:t>
            </a:r>
            <a:endParaRPr lang="en-HK" altLang="zh-TW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活動一：漂白劑知多</a:t>
            </a:r>
            <a:r>
              <a:rPr lang="en-US" altLang="zh-TW" dirty="0" smtClean="0"/>
              <a:t>D</a:t>
            </a:r>
            <a:endParaRPr lang="en-HK" altLang="zh-TW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活動二：有關漂白劑的實驗探究活動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8763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509609-E19D-4EDB-A593-007DA102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85176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學習目標</a:t>
            </a:r>
            <a:endParaRPr lang="en-HK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C7BB9E-87D1-44A9-80FD-4185838A6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6995"/>
            <a:ext cx="7886700" cy="5533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在完成這些學習活動，學生應能：</a:t>
            </a:r>
          </a:p>
          <a:p>
            <a:r>
              <a:rPr lang="zh-TW" altLang="en-US" dirty="0"/>
              <a:t>描述家用漂白劑的有效</a:t>
            </a:r>
            <a:r>
              <a:rPr lang="zh-TW" altLang="en-US" dirty="0" smtClean="0"/>
              <a:t>成分</a:t>
            </a:r>
            <a:endParaRPr lang="en-US" altLang="zh-TW" dirty="0" smtClean="0"/>
          </a:p>
          <a:p>
            <a:r>
              <a:rPr lang="zh-TW" altLang="en-US" dirty="0" smtClean="0"/>
              <a:t>把</a:t>
            </a:r>
            <a:r>
              <a:rPr lang="zh-TW" altLang="en-US" dirty="0"/>
              <a:t>溶液的重量百分濃度轉換以摩爾濃度為單位</a:t>
            </a:r>
          </a:p>
          <a:p>
            <a:r>
              <a:rPr lang="zh-TW" altLang="en-US" dirty="0"/>
              <a:t>進行有關稀釋漂白劑的濃度計算</a:t>
            </a:r>
          </a:p>
          <a:p>
            <a:r>
              <a:rPr lang="zh-TW" altLang="en-US" dirty="0"/>
              <a:t>明白使用漂白劑的潛在危險</a:t>
            </a:r>
            <a:endParaRPr lang="en-HK" altLang="zh-TW" dirty="0"/>
          </a:p>
          <a:p>
            <a:r>
              <a:rPr lang="zh-TW" altLang="en-US" dirty="0"/>
              <a:t>以滴定分析方法進行實驗，</a:t>
            </a:r>
            <a:r>
              <a:rPr lang="zh-TW" altLang="en-US" dirty="0" smtClean="0"/>
              <a:t>調查漂白劑</a:t>
            </a:r>
            <a:r>
              <a:rPr lang="zh-TW" altLang="en-US" dirty="0"/>
              <a:t>的有效</a:t>
            </a:r>
            <a:r>
              <a:rPr lang="zh-TW" altLang="en-US" dirty="0" smtClean="0"/>
              <a:t>成分</a:t>
            </a:r>
            <a:endParaRPr lang="zh-TW" altLang="en-US" dirty="0"/>
          </a:p>
          <a:p>
            <a:r>
              <a:rPr lang="zh-TW" altLang="en-US" dirty="0"/>
              <a:t>培養安全處理、貯存和棄置家居化學品的正確態度</a:t>
            </a:r>
          </a:p>
          <a:p>
            <a:r>
              <a:rPr lang="zh-TW" altLang="en-US" dirty="0"/>
              <a:t>在化學相關的議題上，按科學的方法及明辨性思考作出明智的判斷和決定</a:t>
            </a: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15727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F75048-8A93-4EAF-8AD3-DB116F444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8926"/>
            <a:ext cx="7886700" cy="642407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活動一：</a:t>
            </a:r>
            <a:r>
              <a:rPr lang="zh-TW" altLang="en-US" sz="3600" dirty="0" smtClean="0"/>
              <a:t>漂白劑知多</a:t>
            </a:r>
            <a:r>
              <a:rPr lang="en-US" altLang="zh-TW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HK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9C771D-DE0A-475D-AF21-8E8923849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4468"/>
            <a:ext cx="7886700" cy="5833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建議學習活動內容：</a:t>
            </a:r>
            <a:endParaRPr lang="en-HK" altLang="zh-TW" dirty="0"/>
          </a:p>
          <a:p>
            <a:pPr marL="0" indent="0">
              <a:buNone/>
            </a:pPr>
            <a:r>
              <a:rPr lang="en-US" altLang="zh-TW" dirty="0" smtClean="0"/>
              <a:t>1. </a:t>
            </a:r>
            <a:r>
              <a:rPr lang="zh-TW" altLang="en-US" dirty="0" smtClean="0"/>
              <a:t>學生</a:t>
            </a:r>
            <a:r>
              <a:rPr lang="zh-TW" altLang="en-US" dirty="0"/>
              <a:t>閱讀以下文章 </a:t>
            </a:r>
            <a:r>
              <a:rPr lang="en-US" altLang="zh-TW" dirty="0"/>
              <a:t>- </a:t>
            </a:r>
            <a:r>
              <a:rPr lang="zh-TW" altLang="en-US" dirty="0"/>
              <a:t>「漂白水必讀</a:t>
            </a:r>
            <a:r>
              <a:rPr lang="en-US" altLang="zh-TW" dirty="0"/>
              <a:t>10</a:t>
            </a:r>
            <a:r>
              <a:rPr lang="zh-TW" altLang="en-US" dirty="0"/>
              <a:t>招」</a:t>
            </a:r>
            <a:endParaRPr lang="en-HK" altLang="zh-TW" dirty="0"/>
          </a:p>
          <a:p>
            <a:pPr marL="177800" indent="0">
              <a:buNone/>
            </a:pPr>
            <a:r>
              <a:rPr lang="en-HK" dirty="0">
                <a:hlinkClick r:id="rId2"/>
              </a:rPr>
              <a:t>https://www.consumer.org.hk/ws_chi/news/specials/2020/bleach-usage.html</a:t>
            </a:r>
            <a:endParaRPr lang="en-HK" dirty="0"/>
          </a:p>
          <a:p>
            <a:pPr marL="0" indent="0">
              <a:buNone/>
            </a:pPr>
            <a:r>
              <a:rPr lang="en-US" altLang="zh-TW" dirty="0"/>
              <a:t>2. </a:t>
            </a:r>
            <a:r>
              <a:rPr lang="zh-TW" altLang="en-US" dirty="0"/>
              <a:t>學生討論</a:t>
            </a:r>
            <a:r>
              <a:rPr lang="en-US" altLang="zh-TW" dirty="0"/>
              <a:t>/</a:t>
            </a:r>
            <a:r>
              <a:rPr lang="zh-TW" altLang="en-US" dirty="0"/>
              <a:t>回答以下問題：</a:t>
            </a:r>
            <a:endParaRPr lang="en-HK" altLang="zh-TW" dirty="0"/>
          </a:p>
          <a:p>
            <a:pPr marL="449263" indent="-449263">
              <a:buNone/>
            </a:pPr>
            <a:r>
              <a:rPr lang="en-US" altLang="zh-TW" dirty="0" smtClean="0"/>
              <a:t>(a)   </a:t>
            </a:r>
            <a:r>
              <a:rPr lang="zh-TW" altLang="en-US" dirty="0" smtClean="0"/>
              <a:t>寫出漂白</a:t>
            </a:r>
            <a:r>
              <a:rPr lang="zh-TW" altLang="en-US" dirty="0"/>
              <a:t>劑</a:t>
            </a:r>
            <a:r>
              <a:rPr lang="zh-TW" altLang="en-US" dirty="0" smtClean="0"/>
              <a:t>有效</a:t>
            </a:r>
            <a:r>
              <a:rPr lang="zh-TW" altLang="en-US" dirty="0"/>
              <a:t>成分（次氯酸鈉）的化學式，以及其陽離子及陰離子的化學式。</a:t>
            </a:r>
            <a:endParaRPr lang="en-HK" altLang="zh-TW" dirty="0"/>
          </a:p>
          <a:p>
            <a:pPr marL="0" indent="0">
              <a:buNone/>
            </a:pPr>
            <a:r>
              <a:rPr lang="en-US" altLang="zh-TW" dirty="0" smtClean="0"/>
              <a:t>(b)   </a:t>
            </a:r>
            <a:r>
              <a:rPr lang="zh-TW" altLang="en-US" dirty="0" smtClean="0"/>
              <a:t>漂白劑</a:t>
            </a:r>
            <a:r>
              <a:rPr lang="zh-TW" altLang="en-US" dirty="0"/>
              <a:t>的次氯酸鈉會隨著時間分解為氯化鈉及氧氣</a:t>
            </a:r>
            <a:endParaRPr lang="en-HK" altLang="zh-TW" dirty="0"/>
          </a:p>
          <a:p>
            <a:pPr marL="457200" lvl="1" indent="0">
              <a:buNone/>
            </a:pPr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  </a:t>
            </a:r>
            <a:r>
              <a:rPr lang="zh-TW" altLang="en-US" dirty="0" smtClean="0"/>
              <a:t>寫出</a:t>
            </a:r>
            <a:r>
              <a:rPr lang="zh-TW" altLang="en-US" dirty="0"/>
              <a:t>相關的化學反應式；</a:t>
            </a:r>
            <a:endParaRPr lang="en-HK" altLang="zh-TW" dirty="0"/>
          </a:p>
          <a:p>
            <a:pPr marL="457200" lvl="1" indent="0">
              <a:buNone/>
            </a:pPr>
            <a:r>
              <a:rPr lang="en-US" altLang="zh-TW" dirty="0" smtClean="0"/>
              <a:t>(ii)  </a:t>
            </a:r>
            <a:r>
              <a:rPr lang="zh-TW" altLang="en-US" dirty="0" smtClean="0"/>
              <a:t>解釋</a:t>
            </a:r>
            <a:r>
              <a:rPr lang="zh-TW" altLang="en-US" dirty="0"/>
              <a:t>相關化學反應是不是氧化還原反應。</a:t>
            </a:r>
            <a:endParaRPr lang="en-HK" altLang="zh-TW" dirty="0"/>
          </a:p>
          <a:p>
            <a:pPr marL="449263" indent="-449263">
              <a:buNone/>
            </a:pPr>
            <a:r>
              <a:rPr lang="en-US" altLang="zh-TW" dirty="0" smtClean="0"/>
              <a:t>(c)   </a:t>
            </a:r>
            <a:r>
              <a:rPr lang="zh-TW" altLang="en-US" dirty="0" smtClean="0"/>
              <a:t>假設</a:t>
            </a:r>
            <a:r>
              <a:rPr lang="zh-TW" altLang="en-US" dirty="0"/>
              <a:t>漂白劑的次氯酸鈉的重量百分</a:t>
            </a:r>
            <a:r>
              <a:rPr lang="zh-TW" altLang="en-US" dirty="0" smtClean="0"/>
              <a:t>濃度</a:t>
            </a:r>
            <a:r>
              <a:rPr lang="en-US" altLang="zh-TW" dirty="0" smtClean="0"/>
              <a:t>(w/v)</a:t>
            </a:r>
            <a:r>
              <a:rPr lang="zh-TW" altLang="en-US" dirty="0" smtClean="0"/>
              <a:t>為</a:t>
            </a:r>
            <a:r>
              <a:rPr lang="en-US" altLang="zh-TW" dirty="0"/>
              <a:t>5.25%</a:t>
            </a:r>
            <a:r>
              <a:rPr lang="zh-TW" altLang="en-US" dirty="0"/>
              <a:t>，試將其轉換</a:t>
            </a:r>
            <a:r>
              <a:rPr lang="zh-TW" altLang="en-US" dirty="0" smtClean="0"/>
              <a:t>為摩爾濃度。</a:t>
            </a:r>
            <a:endParaRPr lang="en-US" altLang="zh-TW" dirty="0" smtClean="0"/>
          </a:p>
          <a:p>
            <a:pPr marL="541338" indent="0">
              <a:buNone/>
            </a:pPr>
            <a:r>
              <a:rPr lang="en-US" altLang="zh-TW" dirty="0" smtClean="0"/>
              <a:t>[</a:t>
            </a:r>
            <a:r>
              <a:rPr lang="zh-TW" altLang="en-US" dirty="0"/>
              <a:t>相對原子質量：</a:t>
            </a:r>
            <a:r>
              <a:rPr lang="en-HK" altLang="zh-TW" dirty="0"/>
              <a:t>Na = 23.0, Cl = 35.5, O = </a:t>
            </a:r>
            <a:r>
              <a:rPr lang="en-HK" altLang="zh-TW" dirty="0" smtClean="0"/>
              <a:t>16.0</a:t>
            </a:r>
            <a:r>
              <a:rPr lang="en-US" altLang="zh-TW" dirty="0" smtClean="0"/>
              <a:t>]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30432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35071B-D181-4804-964C-1FB098BAE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382" y="866613"/>
            <a:ext cx="7886700" cy="5635787"/>
          </a:xfrm>
        </p:spPr>
        <p:txBody>
          <a:bodyPr>
            <a:normAutofit/>
          </a:bodyPr>
          <a:lstStyle/>
          <a:p>
            <a:pPr marL="541338" indent="-541338">
              <a:buNone/>
            </a:pPr>
            <a:r>
              <a:rPr lang="en-US" altLang="zh-TW" dirty="0" smtClean="0"/>
              <a:t>(d)  </a:t>
            </a:r>
            <a:r>
              <a:rPr lang="zh-TW" altLang="en-US" dirty="0" smtClean="0"/>
              <a:t>若</a:t>
            </a:r>
            <a:r>
              <a:rPr lang="zh-TW" altLang="en-US" dirty="0"/>
              <a:t>將</a:t>
            </a:r>
            <a:r>
              <a:rPr lang="zh-TW" altLang="en-US" dirty="0" smtClean="0"/>
              <a:t>次氯酸</a:t>
            </a:r>
            <a:r>
              <a:rPr lang="zh-TW" altLang="en-US" dirty="0"/>
              <a:t>鈉濃度為</a:t>
            </a:r>
            <a:r>
              <a:rPr lang="en-US" altLang="zh-TW" dirty="0"/>
              <a:t>5.25%</a:t>
            </a:r>
            <a:r>
              <a:rPr lang="zh-TW" altLang="en-US" dirty="0"/>
              <a:t>的漂白劑以</a:t>
            </a:r>
            <a:r>
              <a:rPr lang="en-US" altLang="zh-TW" dirty="0"/>
              <a:t>1:99</a:t>
            </a:r>
            <a:r>
              <a:rPr lang="zh-TW" altLang="en-US" dirty="0"/>
              <a:t>稀釋</a:t>
            </a:r>
            <a:r>
              <a:rPr lang="zh-TW" altLang="en-US" dirty="0" smtClean="0"/>
              <a:t>，找出</a:t>
            </a:r>
            <a:r>
              <a:rPr lang="zh-TW" altLang="en-US" dirty="0"/>
              <a:t>稀釋後次氯酸鈉的摩爾濃度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41338" indent="-541338">
              <a:buNone/>
            </a:pPr>
            <a:endParaRPr lang="en-HK" altLang="zh-TW" dirty="0"/>
          </a:p>
          <a:p>
            <a:pPr marL="541338" indent="-541338">
              <a:buNone/>
            </a:pPr>
            <a:r>
              <a:rPr lang="en-US" altLang="zh-TW" dirty="0" smtClean="0"/>
              <a:t>(e)  </a:t>
            </a:r>
            <a:r>
              <a:rPr lang="zh-TW" altLang="en-US" dirty="0" smtClean="0"/>
              <a:t>衞</a:t>
            </a:r>
            <a:r>
              <a:rPr lang="zh-TW" altLang="en-US" dirty="0"/>
              <a:t>生署建議以</a:t>
            </a:r>
            <a:r>
              <a:rPr lang="en-US" altLang="zh-TW" dirty="0"/>
              <a:t>10</a:t>
            </a:r>
            <a:r>
              <a:rPr lang="zh-TW" altLang="en-US" dirty="0"/>
              <a:t>毫升</a:t>
            </a:r>
            <a:r>
              <a:rPr lang="en-US" altLang="zh-TW" dirty="0"/>
              <a:t>5.25%</a:t>
            </a:r>
            <a:r>
              <a:rPr lang="zh-TW" altLang="en-US" dirty="0"/>
              <a:t>濃度的家用漂白劑混和於</a:t>
            </a:r>
            <a:r>
              <a:rPr lang="en-US" altLang="zh-TW" dirty="0"/>
              <a:t>1</a:t>
            </a:r>
            <a:r>
              <a:rPr lang="zh-TW" altLang="en-US" dirty="0"/>
              <a:t>公升清水內（即</a:t>
            </a:r>
            <a:r>
              <a:rPr lang="en-US" altLang="zh-TW" dirty="0"/>
              <a:t>1</a:t>
            </a:r>
            <a:r>
              <a:rPr lang="zh-TW" altLang="en-US" dirty="0"/>
              <a:t>比</a:t>
            </a:r>
            <a:r>
              <a:rPr lang="en-US" altLang="zh-TW" dirty="0"/>
              <a:t>99</a:t>
            </a:r>
            <a:r>
              <a:rPr lang="zh-TW" altLang="en-US" dirty="0"/>
              <a:t>）以作稀釋，可用於一般家居清潔及消毒。 假如你所購買的家用漂白水的濃度低於</a:t>
            </a:r>
            <a:r>
              <a:rPr lang="en-US" altLang="zh-TW" dirty="0"/>
              <a:t>5.25%</a:t>
            </a:r>
            <a:r>
              <a:rPr lang="zh-TW" altLang="en-US" dirty="0"/>
              <a:t>，用</a:t>
            </a:r>
            <a:r>
              <a:rPr lang="en-US" altLang="zh-TW" dirty="0"/>
              <a:t>10</a:t>
            </a:r>
            <a:r>
              <a:rPr lang="zh-TW" altLang="en-US" dirty="0"/>
              <a:t>毫升作稀釋足夠嗎</a:t>
            </a:r>
            <a:r>
              <a:rPr lang="en-US" altLang="zh-TW" dirty="0"/>
              <a:t>?</a:t>
            </a:r>
            <a:r>
              <a:rPr lang="zh-TW" altLang="en-US" dirty="0"/>
              <a:t>為甚麼</a:t>
            </a:r>
            <a:r>
              <a:rPr lang="en-US" altLang="zh-TW" dirty="0" smtClean="0"/>
              <a:t>?</a:t>
            </a:r>
          </a:p>
          <a:p>
            <a:pPr marL="541338" indent="-541338">
              <a:buNone/>
            </a:pPr>
            <a:endParaRPr lang="en-HK" altLang="zh-TW" dirty="0"/>
          </a:p>
          <a:p>
            <a:pPr marL="541338" indent="-541338">
              <a:buNone/>
            </a:pPr>
            <a:r>
              <a:rPr lang="en-HK" altLang="zh-TW" dirty="0"/>
              <a:t>(f) </a:t>
            </a:r>
            <a:r>
              <a:rPr lang="en-HK" altLang="zh-TW" dirty="0" smtClean="0"/>
              <a:t> </a:t>
            </a:r>
            <a:r>
              <a:rPr lang="zh-TW" altLang="en-US" dirty="0" smtClean="0"/>
              <a:t>漂白劑</a:t>
            </a:r>
            <a:r>
              <a:rPr lang="zh-TW" altLang="en-US" dirty="0"/>
              <a:t>與酸性清潔劑或潔廁劑混合使用，</a:t>
            </a:r>
            <a:r>
              <a:rPr lang="zh-TW" altLang="en-US" dirty="0" smtClean="0"/>
              <a:t>可產生</a:t>
            </a:r>
            <a:r>
              <a:rPr lang="zh-TW" altLang="en-US" dirty="0"/>
              <a:t>有毒氣體（氯氣 </a:t>
            </a:r>
            <a:r>
              <a:rPr lang="en-HK" altLang="zh-TW" dirty="0"/>
              <a:t>/ </a:t>
            </a:r>
            <a:r>
              <a:rPr lang="en-HK" altLang="zh-TW" dirty="0" smtClean="0"/>
              <a:t>Cl</a:t>
            </a:r>
            <a:r>
              <a:rPr lang="en-HK" altLang="zh-TW" baseline="-25000" dirty="0" smtClean="0"/>
              <a:t>2</a:t>
            </a:r>
            <a:r>
              <a:rPr lang="en-HK" altLang="zh-TW" dirty="0" smtClean="0"/>
              <a:t>(g)</a:t>
            </a:r>
            <a:r>
              <a:rPr lang="zh-TW" altLang="en-US" dirty="0"/>
              <a:t>），相關的化學反應如下：</a:t>
            </a:r>
            <a:endParaRPr lang="en-HK" altLang="zh-TW" dirty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2H</a:t>
            </a:r>
            <a:r>
              <a:rPr lang="en-US" altLang="zh-TW" baseline="30000" dirty="0"/>
              <a:t>+</a:t>
            </a:r>
            <a:r>
              <a:rPr lang="en-US" altLang="zh-TW" dirty="0"/>
              <a:t>(</a:t>
            </a:r>
            <a:r>
              <a:rPr lang="en-HK" altLang="zh-TW" dirty="0" err="1"/>
              <a:t>aq</a:t>
            </a:r>
            <a:r>
              <a:rPr lang="en-HK" altLang="zh-TW" dirty="0"/>
              <a:t>)  + </a:t>
            </a:r>
            <a:r>
              <a:rPr lang="en-HK" altLang="zh-TW" dirty="0" err="1"/>
              <a:t>ClO</a:t>
            </a:r>
            <a:r>
              <a:rPr lang="en-HK" altLang="zh-TW" baseline="30000" dirty="0"/>
              <a:t>-</a:t>
            </a:r>
            <a:r>
              <a:rPr lang="en-HK" altLang="zh-TW" dirty="0"/>
              <a:t>(</a:t>
            </a:r>
            <a:r>
              <a:rPr lang="en-HK" altLang="zh-TW" dirty="0" err="1"/>
              <a:t>aq</a:t>
            </a:r>
            <a:r>
              <a:rPr lang="en-HK" altLang="zh-TW" dirty="0"/>
              <a:t>) + Cl</a:t>
            </a:r>
            <a:r>
              <a:rPr lang="en-HK" altLang="zh-TW" baseline="30000" dirty="0"/>
              <a:t>-</a:t>
            </a:r>
            <a:r>
              <a:rPr lang="en-HK" altLang="zh-TW" dirty="0"/>
              <a:t>(</a:t>
            </a:r>
            <a:r>
              <a:rPr lang="en-HK" altLang="zh-TW" dirty="0" err="1"/>
              <a:t>aq</a:t>
            </a:r>
            <a:r>
              <a:rPr lang="en-HK" altLang="zh-TW" dirty="0"/>
              <a:t>) </a:t>
            </a:r>
            <a:r>
              <a:rPr lang="en-HK" altLang="zh-TW" dirty="0" smtClean="0">
                <a:sym typeface="Wingdings" panose="05000000000000000000" pitchFamily="2" charset="2"/>
              </a:rPr>
              <a:t>        Cl</a:t>
            </a:r>
            <a:r>
              <a:rPr lang="en-HK" altLang="zh-TW" baseline="-25000" dirty="0" smtClean="0">
                <a:sym typeface="Wingdings" panose="05000000000000000000" pitchFamily="2" charset="2"/>
              </a:rPr>
              <a:t>2</a:t>
            </a:r>
            <a:r>
              <a:rPr lang="en-HK" altLang="zh-TW" dirty="0" smtClean="0">
                <a:sym typeface="Wingdings" panose="05000000000000000000" pitchFamily="2" charset="2"/>
              </a:rPr>
              <a:t>(g</a:t>
            </a:r>
            <a:r>
              <a:rPr lang="en-HK" altLang="zh-TW" dirty="0">
                <a:sym typeface="Wingdings" panose="05000000000000000000" pitchFamily="2" charset="2"/>
              </a:rPr>
              <a:t>) + H</a:t>
            </a:r>
            <a:r>
              <a:rPr lang="en-HK" altLang="zh-TW" baseline="-25000" dirty="0">
                <a:sym typeface="Wingdings" panose="05000000000000000000" pitchFamily="2" charset="2"/>
              </a:rPr>
              <a:t>2</a:t>
            </a:r>
            <a:r>
              <a:rPr lang="en-HK" altLang="zh-TW" dirty="0">
                <a:sym typeface="Wingdings" panose="05000000000000000000" pitchFamily="2" charset="2"/>
              </a:rPr>
              <a:t>O(l)</a:t>
            </a:r>
            <a:endParaRPr lang="en-HK" dirty="0"/>
          </a:p>
          <a:p>
            <a:pPr marL="541338" indent="-541338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根據</a:t>
            </a:r>
            <a:r>
              <a:rPr lang="zh-TW" altLang="en-US" dirty="0"/>
              <a:t>以上可逆反應</a:t>
            </a:r>
            <a:r>
              <a:rPr lang="zh-TW" altLang="en-US" dirty="0" smtClean="0"/>
              <a:t>，解釋</a:t>
            </a:r>
            <a:r>
              <a:rPr lang="zh-TW" altLang="en-US" dirty="0"/>
              <a:t>為何漂白劑的</a:t>
            </a:r>
            <a:r>
              <a:rPr lang="en-US" altLang="zh-TW" dirty="0"/>
              <a:t>pH</a:t>
            </a:r>
            <a:r>
              <a:rPr lang="zh-TW" altLang="en-US" dirty="0"/>
              <a:t>值需維持於</a:t>
            </a:r>
            <a:r>
              <a:rPr lang="en-HK" altLang="zh-TW" dirty="0"/>
              <a:t>11</a:t>
            </a:r>
            <a:r>
              <a:rPr lang="zh-TW" altLang="en-US" dirty="0"/>
              <a:t>或以上。</a:t>
            </a:r>
            <a:endParaRPr lang="en-HK" altLang="zh-TW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479698"/>
              </p:ext>
            </p:extLst>
          </p:nvPr>
        </p:nvGraphicFramePr>
        <p:xfrm>
          <a:off x="4415894" y="4775730"/>
          <a:ext cx="4476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MDLDrawObject Class" r:id="rId3" imgW="447729" imgH="219158" progId="MDLDrawOLE.MDLDrawObject.1">
                  <p:embed/>
                </p:oleObj>
              </mc:Choice>
              <mc:Fallback>
                <p:oleObj name="MDLDrawObject Class" r:id="rId3" imgW="447729" imgH="219158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15894" y="4775730"/>
                        <a:ext cx="447675" cy="21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0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858FB3-1785-4EFE-B2BE-DA1377E12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70384"/>
            <a:ext cx="7886700" cy="5715424"/>
          </a:xfrm>
        </p:spPr>
        <p:txBody>
          <a:bodyPr>
            <a:normAutofit/>
          </a:bodyPr>
          <a:lstStyle/>
          <a:p>
            <a:pPr marL="449263" indent="-449263">
              <a:buNone/>
            </a:pPr>
            <a:r>
              <a:rPr lang="en-US" altLang="zh-TW" dirty="0" smtClean="0"/>
              <a:t>(</a:t>
            </a:r>
            <a:r>
              <a:rPr lang="en-HK" altLang="zh-TW" dirty="0" smtClean="0"/>
              <a:t>g)  </a:t>
            </a:r>
            <a:r>
              <a:rPr lang="zh-TW" altLang="en-US" dirty="0" smtClean="0"/>
              <a:t>網上</a:t>
            </a:r>
            <a:r>
              <a:rPr lang="zh-TW" altLang="en-US" dirty="0"/>
              <a:t>有指將漂白劑加入醋 </a:t>
            </a:r>
            <a:r>
              <a:rPr lang="en-HK" altLang="zh-TW" dirty="0"/>
              <a:t>(vinegar) </a:t>
            </a:r>
            <a:r>
              <a:rPr lang="zh-TW" altLang="en-US" dirty="0"/>
              <a:t>可大大增強漂白劑的消毒效能，原因是次氯酸 </a:t>
            </a:r>
            <a:r>
              <a:rPr lang="en-US" altLang="zh-TW" dirty="0"/>
              <a:t>(HOC</a:t>
            </a:r>
            <a:r>
              <a:rPr lang="en-HK" altLang="zh-TW" dirty="0"/>
              <a:t>l(</a:t>
            </a:r>
            <a:r>
              <a:rPr lang="en-HK" altLang="zh-TW" dirty="0" err="1"/>
              <a:t>aq</a:t>
            </a:r>
            <a:r>
              <a:rPr lang="en-HK" altLang="zh-TW" dirty="0"/>
              <a:t>)</a:t>
            </a:r>
            <a:r>
              <a:rPr lang="en-US" altLang="zh-TW" dirty="0"/>
              <a:t>) </a:t>
            </a:r>
            <a:r>
              <a:rPr lang="zh-TW" altLang="en-US" dirty="0"/>
              <a:t>比次氯酸鈉的殺菌功能更快更有效。你相信嗎</a:t>
            </a:r>
            <a:r>
              <a:rPr lang="en-US" altLang="zh-TW" dirty="0" smtClean="0"/>
              <a:t>?</a:t>
            </a:r>
            <a:r>
              <a:rPr lang="zh-TW" altLang="en-US" dirty="0" smtClean="0"/>
              <a:t>說明</a:t>
            </a:r>
            <a:r>
              <a:rPr lang="zh-TW" altLang="en-US" dirty="0"/>
              <a:t>你的理據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41338" indent="-541338">
              <a:buNone/>
            </a:pPr>
            <a:endParaRPr lang="en-HK" altLang="zh-TW" dirty="0"/>
          </a:p>
          <a:p>
            <a:pPr marL="541338" indent="-541338">
              <a:buNone/>
            </a:pPr>
            <a:r>
              <a:rPr lang="en-HK" dirty="0" smtClean="0"/>
              <a:t>(</a:t>
            </a:r>
            <a:r>
              <a:rPr lang="en-HK" dirty="0"/>
              <a:t>h) </a:t>
            </a:r>
            <a:r>
              <a:rPr lang="zh-TW" altLang="en-US" dirty="0"/>
              <a:t>為何不應於家居囤積大量漂白劑</a:t>
            </a:r>
            <a:r>
              <a:rPr lang="en-US" altLang="zh-TW" dirty="0" smtClean="0"/>
              <a:t>?</a:t>
            </a:r>
          </a:p>
          <a:p>
            <a:pPr marL="541338" indent="-541338">
              <a:buNone/>
            </a:pPr>
            <a:endParaRPr lang="en-US" altLang="zh-TW" dirty="0"/>
          </a:p>
          <a:p>
            <a:pPr marL="541338" indent="-541338">
              <a:buNone/>
            </a:pPr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  </a:t>
            </a:r>
            <a:r>
              <a:rPr lang="zh-TW" altLang="en-US" dirty="0" smtClean="0"/>
              <a:t>列出</a:t>
            </a:r>
            <a:r>
              <a:rPr lang="zh-TW" altLang="en-US" dirty="0"/>
              <a:t>使用漂白劑的潛在危險及相關的安全措施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41338" indent="-541338">
              <a:buNone/>
            </a:pPr>
            <a:endParaRPr lang="en-HK" dirty="0" smtClean="0"/>
          </a:p>
          <a:p>
            <a:pPr marL="541338" indent="-541338">
              <a:buNone/>
            </a:pPr>
            <a:endParaRPr lang="en-HK" dirty="0"/>
          </a:p>
          <a:p>
            <a:pPr marL="541338" indent="-541338">
              <a:buNone/>
            </a:pPr>
            <a:r>
              <a:rPr lang="zh-TW" altLang="en-US" u="sng" dirty="0" smtClean="0"/>
              <a:t>建議答案可參閱以下連結：</a:t>
            </a:r>
            <a:endParaRPr lang="en-HK" u="sng" dirty="0"/>
          </a:p>
          <a:p>
            <a:pPr marL="0" indent="0">
              <a:buNone/>
            </a:pPr>
            <a:r>
              <a:rPr lang="en-HK" dirty="0">
                <a:hlinkClick r:id="rId2"/>
              </a:rPr>
              <a:t>https://</a:t>
            </a:r>
            <a:r>
              <a:rPr lang="en-HK" dirty="0" smtClean="0">
                <a:hlinkClick r:id="rId2"/>
              </a:rPr>
              <a:t>docs.google.com/document/d/1Euua9utmK22-dvf1Vc8EZ6eKaGpIVfzROzCTM6Y1Omw/edit?usp=sharing</a:t>
            </a:r>
            <a:endParaRPr lang="en-HK" dirty="0" smtClean="0"/>
          </a:p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4282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5BFE45-5DF6-4A4B-A4E5-106976EE2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1733"/>
            <a:ext cx="7886700" cy="755954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教學建議（活動一）</a:t>
            </a:r>
            <a:endParaRPr lang="en-HK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49BFF-D043-4EA2-B467-112B0B4E9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98376"/>
            <a:ext cx="7886700" cy="5698758"/>
          </a:xfrm>
        </p:spPr>
        <p:txBody>
          <a:bodyPr>
            <a:normAutofit lnSpcReduction="10000"/>
          </a:bodyPr>
          <a:lstStyle/>
          <a:p>
            <a:r>
              <a:rPr lang="zh-TW" altLang="en-US" sz="1800" dirty="0"/>
              <a:t>活動涉及多個課題：</a:t>
            </a:r>
            <a:endParaRPr lang="en-HK" altLang="zh-TW" sz="1800" dirty="0"/>
          </a:p>
          <a:p>
            <a:pPr marL="457200" lvl="1" indent="0">
              <a:buNone/>
            </a:pPr>
            <a:r>
              <a:rPr lang="zh-TW" altLang="en-US" dirty="0"/>
              <a:t>課題二  微觀世界</a:t>
            </a:r>
            <a:r>
              <a:rPr lang="en-HK" altLang="zh-TW" dirty="0"/>
              <a:t>I</a:t>
            </a:r>
          </a:p>
          <a:p>
            <a:pPr marL="457200" lvl="1" indent="0">
              <a:buNone/>
            </a:pPr>
            <a:r>
              <a:rPr lang="zh-TW" altLang="en-US" dirty="0"/>
              <a:t>課題三  金屬</a:t>
            </a:r>
            <a:endParaRPr lang="en-HK" altLang="zh-TW" dirty="0"/>
          </a:p>
          <a:p>
            <a:pPr marL="457200" lvl="1" indent="0">
              <a:buNone/>
            </a:pPr>
            <a:r>
              <a:rPr lang="zh-TW" altLang="en-US" dirty="0"/>
              <a:t>課題四  酸和鹽基</a:t>
            </a:r>
            <a:endParaRPr lang="en-HK" altLang="zh-TW" dirty="0"/>
          </a:p>
          <a:p>
            <a:pPr marL="457200" lvl="1" indent="0">
              <a:buNone/>
            </a:pPr>
            <a:r>
              <a:rPr lang="zh-TW" altLang="en-US" dirty="0"/>
              <a:t>課題七  氧化還原反應、化學電池和電解</a:t>
            </a:r>
            <a:endParaRPr lang="en-HK" altLang="zh-TW" dirty="0"/>
          </a:p>
          <a:p>
            <a:pPr marL="457200" lvl="1" indent="0">
              <a:buNone/>
            </a:pPr>
            <a:r>
              <a:rPr lang="zh-TW" altLang="en-US" dirty="0"/>
              <a:t>課題十  化學平衡</a:t>
            </a:r>
            <a:endParaRPr lang="en-HK" altLang="zh-TW" dirty="0"/>
          </a:p>
          <a:p>
            <a:pPr marL="355600" lvl="1" indent="0">
              <a:spcBef>
                <a:spcPts val="1000"/>
              </a:spcBef>
              <a:buNone/>
            </a:pPr>
            <a:r>
              <a:rPr lang="zh-TW" altLang="en-US" dirty="0"/>
              <a:t>教師可因應不同年級學生的學習進度及已有的化學知識選擇</a:t>
            </a:r>
            <a:r>
              <a:rPr lang="zh-TW" altLang="en-US" dirty="0" smtClean="0"/>
              <a:t>及調</a:t>
            </a:r>
            <a:r>
              <a:rPr lang="zh-TW" altLang="en-US" dirty="0"/>
              <a:t>適</a:t>
            </a:r>
            <a:r>
              <a:rPr lang="zh-TW" altLang="en-US" dirty="0" smtClean="0"/>
              <a:t>所</a:t>
            </a:r>
            <a:r>
              <a:rPr lang="zh-TW" altLang="en-US" dirty="0"/>
              <a:t>討論的問題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355600" lvl="1" indent="0">
              <a:spcBef>
                <a:spcPts val="1000"/>
              </a:spcBef>
              <a:buNone/>
            </a:pPr>
            <a:endParaRPr lang="en-HK" altLang="zh-TW" dirty="0"/>
          </a:p>
          <a:p>
            <a:pPr marL="228600" lvl="1">
              <a:buFont typeface="Arial" panose="020B0604020202020204" pitchFamily="34" charset="0"/>
              <a:buChar char="•"/>
            </a:pPr>
            <a:r>
              <a:rPr lang="zh-TW" altLang="en-US" dirty="0"/>
              <a:t>教師可考慮以網上學習形式進行此活動，例如將相關資料及問題以</a:t>
            </a:r>
            <a:r>
              <a:rPr lang="en-HK" altLang="zh-TW" dirty="0"/>
              <a:t>Google </a:t>
            </a:r>
            <a:r>
              <a:rPr lang="en-US" altLang="zh-TW" dirty="0"/>
              <a:t>F</a:t>
            </a:r>
            <a:r>
              <a:rPr lang="en-HK" altLang="zh-TW" dirty="0" err="1"/>
              <a:t>orm</a:t>
            </a:r>
            <a:r>
              <a:rPr lang="zh-TW" altLang="en-US" dirty="0"/>
              <a:t>或其他網上平台</a:t>
            </a:r>
            <a:r>
              <a:rPr lang="en-US" altLang="zh-TW" dirty="0"/>
              <a:t>/</a:t>
            </a:r>
            <a:r>
              <a:rPr lang="zh-TW" altLang="en-US" dirty="0"/>
              <a:t>即時通訊軟件發放及收集學生的答案。而涉及計算的答案，學生</a:t>
            </a:r>
            <a:r>
              <a:rPr lang="zh-TW" altLang="en-US" dirty="0" smtClean="0"/>
              <a:t>可以</a:t>
            </a:r>
            <a:r>
              <a:rPr lang="zh-TW" altLang="en-US" dirty="0"/>
              <a:t>把計算的步驟和</a:t>
            </a:r>
            <a:r>
              <a:rPr lang="zh-TW" altLang="en-US" dirty="0" smtClean="0"/>
              <a:t>答案書寫</a:t>
            </a:r>
            <a:r>
              <a:rPr lang="zh-TW" altLang="en-US" dirty="0"/>
              <a:t>在紙上，然後拍攝成相片以便傳送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lvl="1" indent="0">
              <a:buNone/>
            </a:pPr>
            <a:endParaRPr lang="en-HK" altLang="zh-TW" dirty="0"/>
          </a:p>
          <a:p>
            <a:pPr marL="228600" lvl="1">
              <a:buFont typeface="Arial" panose="020B0604020202020204" pitchFamily="34" charset="0"/>
              <a:buChar char="•"/>
            </a:pPr>
            <a:r>
              <a:rPr lang="zh-TW" altLang="en-US" dirty="0"/>
              <a:t>教師（或學生）亦可於家中製作及發放短片，示範如何平衡化學反應式或計算稀釋後漂白劑的摩爾濃度等，促進師生之間的交流及討論。</a:t>
            </a:r>
            <a:endParaRPr lang="en-HK" altLang="zh-TW" dirty="0"/>
          </a:p>
        </p:txBody>
      </p:sp>
    </p:spTree>
    <p:extLst>
      <p:ext uri="{BB962C8B-B14F-4D97-AF65-F5344CB8AC3E}">
        <p14:creationId xmlns:p14="http://schemas.microsoft.com/office/powerpoint/2010/main" val="165905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465668"/>
            <a:ext cx="7886700" cy="864524"/>
          </a:xfrm>
        </p:spPr>
        <p:txBody>
          <a:bodyPr>
            <a:normAutofit/>
          </a:bodyPr>
          <a:lstStyle/>
          <a:p>
            <a:r>
              <a:rPr lang="zh-TW" altLang="en-US" sz="3100" dirty="0" smtClean="0"/>
              <a:t>活動二：有關漂白劑的實驗探究活動</a:t>
            </a:r>
            <a:endParaRPr lang="zh-HK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330192"/>
            <a:ext cx="7886700" cy="468006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學生完成</a:t>
            </a:r>
            <a:r>
              <a:rPr lang="zh-TW" altLang="en-US" dirty="0"/>
              <a:t>「</a:t>
            </a:r>
            <a:r>
              <a:rPr lang="zh-TW" altLang="en-US" dirty="0" smtClean="0"/>
              <a:t>活動一」後，教師可就相關主題提供參考資訊和指引，讓學生在家中設計實驗，並在往後的課堂內，進行實驗探究活動。</a:t>
            </a:r>
            <a:endParaRPr lang="en-US" altLang="zh-TW" dirty="0" smtClean="0"/>
          </a:p>
          <a:p>
            <a:r>
              <a:rPr lang="zh-TW" altLang="en-US" dirty="0" smtClean="0"/>
              <a:t>教師可提供以下資源，幫助學生設計實驗探究活動：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(1)   </a:t>
            </a:r>
            <a:r>
              <a:rPr lang="zh-TW" altLang="en-US" dirty="0" smtClean="0"/>
              <a:t>有關化學</a:t>
            </a:r>
            <a:r>
              <a:rPr lang="zh-TW" altLang="en-US" dirty="0"/>
              <a:t>實驗</a:t>
            </a:r>
            <a:r>
              <a:rPr lang="zh-TW" altLang="en-US" dirty="0" smtClean="0"/>
              <a:t>技巧的網上資源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HK" altLang="en-US" dirty="0" smtClean="0"/>
              <a:t>容量分析</a:t>
            </a:r>
            <a:endParaRPr lang="en-US" altLang="zh-HK" dirty="0"/>
          </a:p>
          <a:p>
            <a:pPr marL="457200" lvl="1" indent="0">
              <a:buNone/>
            </a:pPr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   </a:t>
            </a:r>
            <a:r>
              <a:rPr lang="zh-TW" altLang="en-US" dirty="0" smtClean="0"/>
              <a:t>製備</a:t>
            </a:r>
            <a:r>
              <a:rPr lang="zh-TW" altLang="en-US" dirty="0"/>
              <a:t>標準</a:t>
            </a:r>
            <a:r>
              <a:rPr lang="zh-TW" altLang="en-US" dirty="0" smtClean="0"/>
              <a:t>溶液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HK" dirty="0" smtClean="0"/>
              <a:t>(ii)  </a:t>
            </a:r>
            <a:r>
              <a:rPr lang="zh-HK" altLang="en-US" dirty="0" smtClean="0"/>
              <a:t>滴定</a:t>
            </a:r>
            <a:endParaRPr lang="en-US" altLang="zh-HK" dirty="0"/>
          </a:p>
          <a:p>
            <a:pPr marL="449263" indent="0">
              <a:buNone/>
            </a:pPr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</a:t>
            </a:r>
            <a:r>
              <a:rPr lang="en-US" altLang="zh-TW" dirty="0" smtClean="0">
                <a:hlinkClick r:id="rId2"/>
              </a:rPr>
              <a:t>minisite.proj.hkedcity.net/chemtech/cht/volumetric_analysis/index.html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(2)  </a:t>
            </a:r>
            <a:r>
              <a:rPr lang="zh-TW" altLang="en-US" dirty="0" smtClean="0"/>
              <a:t>參考有關漂白劑樣本滴定測試的課本資源（課題十五 分析化學）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96241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2607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探究一：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漂白劑樣本</a:t>
            </a:r>
            <a:r>
              <a:rPr lang="zh-TW" altLang="en-US" sz="3200" dirty="0"/>
              <a:t>的次氯酸根離子含量</a:t>
            </a:r>
            <a:endParaRPr lang="en-US" altLang="zh-TW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0879" y="1622955"/>
            <a:ext cx="7886700" cy="4625444"/>
          </a:xfrm>
        </p:spPr>
        <p:txBody>
          <a:bodyPr>
            <a:normAutofit/>
          </a:bodyPr>
          <a:lstStyle/>
          <a:p>
            <a:r>
              <a:rPr lang="zh-TW" altLang="en-US" dirty="0"/>
              <a:t>以下是「漂白水必讀</a:t>
            </a:r>
            <a:r>
              <a:rPr lang="en-US" altLang="zh-TW" dirty="0"/>
              <a:t>10</a:t>
            </a:r>
            <a:r>
              <a:rPr lang="zh-TW" altLang="en-US" dirty="0"/>
              <a:t>招」的一段節錄：</a:t>
            </a:r>
            <a:endParaRPr lang="en-HK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學生活動：</a:t>
            </a:r>
            <a:endParaRPr lang="en-US" altLang="zh-TW" dirty="0" smtClean="0"/>
          </a:p>
          <a:p>
            <a:r>
              <a:rPr lang="zh-TW" altLang="en-US" dirty="0" smtClean="0"/>
              <a:t>就教師所提供的數個漂白</a:t>
            </a:r>
            <a:r>
              <a:rPr lang="zh-TW" altLang="en-US" dirty="0"/>
              <a:t>劑</a:t>
            </a:r>
            <a:r>
              <a:rPr lang="zh-TW" altLang="en-US" dirty="0" smtClean="0"/>
              <a:t>樣本產品資訊，設計滴</a:t>
            </a:r>
            <a:r>
              <a:rPr lang="zh-TW" altLang="en-US" dirty="0"/>
              <a:t>定</a:t>
            </a:r>
            <a:r>
              <a:rPr lang="zh-TW" altLang="en-US" dirty="0" smtClean="0"/>
              <a:t>分析的實驗，並進行實驗求</a:t>
            </a:r>
            <a:r>
              <a:rPr lang="zh-TW" altLang="en-US" dirty="0"/>
              <a:t>出</a:t>
            </a:r>
            <a:r>
              <a:rPr lang="zh-TW" altLang="en-US" dirty="0" smtClean="0"/>
              <a:t>漂白劑樣本</a:t>
            </a:r>
            <a:r>
              <a:rPr lang="zh-TW" altLang="en-US" dirty="0"/>
              <a:t>的次氯酸根離子</a:t>
            </a:r>
            <a:r>
              <a:rPr lang="zh-TW" altLang="en-US" dirty="0" smtClean="0"/>
              <a:t>含量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750879" y="2363405"/>
            <a:ext cx="7886700" cy="20001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dirty="0" smtClean="0">
                <a:solidFill>
                  <a:schemeClr val="tx1"/>
                </a:solidFill>
              </a:rPr>
              <a:t>2</a:t>
            </a:r>
            <a:r>
              <a:rPr lang="en-US" altLang="zh-TW" sz="2400" dirty="0">
                <a:solidFill>
                  <a:schemeClr val="tx1"/>
                </a:solidFill>
              </a:rPr>
              <a:t>: </a:t>
            </a:r>
            <a:r>
              <a:rPr lang="zh-TW" altLang="en-US" sz="2400" dirty="0">
                <a:solidFill>
                  <a:schemeClr val="tx1"/>
                </a:solidFill>
              </a:rPr>
              <a:t>漂白水濃度大不同？</a:t>
            </a:r>
          </a:p>
          <a:p>
            <a:r>
              <a:rPr lang="zh-TW" altLang="en-US" sz="2400" dirty="0">
                <a:solidFill>
                  <a:schemeClr val="tx1"/>
                </a:solidFill>
              </a:rPr>
              <a:t>衞生署提示，以</a:t>
            </a:r>
            <a:r>
              <a:rPr lang="en-US" altLang="zh-TW" sz="2400" dirty="0">
                <a:solidFill>
                  <a:schemeClr val="tx1"/>
                </a:solidFill>
              </a:rPr>
              <a:t>1:99</a:t>
            </a:r>
            <a:r>
              <a:rPr lang="zh-TW" altLang="en-US" sz="2400" dirty="0">
                <a:solidFill>
                  <a:schemeClr val="tx1"/>
                </a:solidFill>
              </a:rPr>
              <a:t>或</a:t>
            </a:r>
            <a:r>
              <a:rPr lang="en-US" altLang="zh-TW" sz="2400" dirty="0">
                <a:solidFill>
                  <a:schemeClr val="tx1"/>
                </a:solidFill>
              </a:rPr>
              <a:t>1:49</a:t>
            </a:r>
            <a:r>
              <a:rPr lang="zh-TW" altLang="en-US" sz="2400" dirty="0">
                <a:solidFill>
                  <a:schemeClr val="tx1"/>
                </a:solidFill>
              </a:rPr>
              <a:t>比例稀釋家用漂白水</a:t>
            </a:r>
            <a:r>
              <a:rPr lang="en-US" altLang="zh-TW" sz="2400" dirty="0">
                <a:solidFill>
                  <a:schemeClr val="tx1"/>
                </a:solidFill>
              </a:rPr>
              <a:t>……</a:t>
            </a:r>
            <a:r>
              <a:rPr lang="zh-TW" altLang="en-US" sz="2400" dirty="0">
                <a:solidFill>
                  <a:schemeClr val="tx1"/>
                </a:solidFill>
              </a:rPr>
              <a:t>是基於漂白水內的次氯酸鈉濃度為</a:t>
            </a:r>
            <a:r>
              <a:rPr lang="en-US" altLang="zh-TW" sz="2400" dirty="0">
                <a:solidFill>
                  <a:schemeClr val="tx1"/>
                </a:solidFill>
              </a:rPr>
              <a:t>5.25%</a:t>
            </a:r>
            <a:r>
              <a:rPr lang="zh-TW" altLang="en-US" sz="2400" dirty="0">
                <a:solidFill>
                  <a:schemeClr val="tx1"/>
                </a:solidFill>
              </a:rPr>
              <a:t>來釐定。但消委會過去測試</a:t>
            </a:r>
            <a:r>
              <a:rPr lang="en-US" altLang="zh-TW" sz="2400" dirty="0">
                <a:solidFill>
                  <a:schemeClr val="tx1"/>
                </a:solidFill>
              </a:rPr>
              <a:t>22</a:t>
            </a:r>
            <a:r>
              <a:rPr lang="zh-TW" altLang="en-US" sz="2400" dirty="0">
                <a:solidFill>
                  <a:schemeClr val="tx1"/>
                </a:solidFill>
              </a:rPr>
              <a:t>款同類產品，發現有</a:t>
            </a:r>
            <a:r>
              <a:rPr lang="en-US" altLang="zh-TW" sz="2400" dirty="0">
                <a:solidFill>
                  <a:schemeClr val="tx1"/>
                </a:solidFill>
              </a:rPr>
              <a:t>15</a:t>
            </a:r>
            <a:r>
              <a:rPr lang="zh-TW" altLang="en-US" sz="2400" dirty="0">
                <a:solidFill>
                  <a:schemeClr val="tx1"/>
                </a:solidFill>
              </a:rPr>
              <a:t>款樣本的次氯酸鈉低於這個</a:t>
            </a:r>
            <a:r>
              <a:rPr lang="zh-TW" altLang="en-US" sz="2400" dirty="0" smtClean="0">
                <a:solidFill>
                  <a:schemeClr val="tx1"/>
                </a:solidFill>
              </a:rPr>
              <a:t>濃度</a:t>
            </a:r>
            <a:r>
              <a:rPr lang="en-US" altLang="zh-TW" sz="2400" dirty="0" smtClean="0">
                <a:solidFill>
                  <a:schemeClr val="tx1"/>
                </a:solidFill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48529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934</TotalTime>
  <Words>1135</Words>
  <Application>Microsoft Office PowerPoint</Application>
  <PresentationFormat>如螢幕大小 (4:3)</PresentationFormat>
  <Paragraphs>97</Paragraphs>
  <Slides>11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微軟正黑體</vt:lpstr>
      <vt:lpstr>新細明體</vt:lpstr>
      <vt:lpstr>Arial</vt:lpstr>
      <vt:lpstr>Gill Sans MT</vt:lpstr>
      <vt:lpstr>Impact</vt:lpstr>
      <vt:lpstr>Wingdings</vt:lpstr>
      <vt:lpstr>Badge</vt:lpstr>
      <vt:lpstr>MDLDrawObject Class</vt:lpstr>
      <vt:lpstr>與防疫相關的 化學科學習活動 </vt:lpstr>
      <vt:lpstr>簡介</vt:lpstr>
      <vt:lpstr>學習目標</vt:lpstr>
      <vt:lpstr>活動一：漂白劑知多D</vt:lpstr>
      <vt:lpstr>PowerPoint 簡報</vt:lpstr>
      <vt:lpstr>PowerPoint 簡報</vt:lpstr>
      <vt:lpstr>教學建議（活動一）</vt:lpstr>
      <vt:lpstr>活動二：有關漂白劑的實驗探究活動</vt:lpstr>
      <vt:lpstr>探究一： 漂白劑樣本的次氯酸根離子含量</vt:lpstr>
      <vt:lpstr>探究二： 漂白劑需要多久才會變質？</vt:lpstr>
      <vt:lpstr>教學建議（活動二）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CHENG, Siu Lin</dc:creator>
  <cp:lastModifiedBy>CHENG, Siu-lin</cp:lastModifiedBy>
  <cp:revision>70</cp:revision>
  <dcterms:created xsi:type="dcterms:W3CDTF">2020-02-04T09:35:35Z</dcterms:created>
  <dcterms:modified xsi:type="dcterms:W3CDTF">2020-02-10T00:55:49Z</dcterms:modified>
</cp:coreProperties>
</file>